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39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A80C0A4-8B9E-4B0C-9289-E63219A79F52}">
          <p14:sldIdLst>
            <p14:sldId id="391"/>
          </p14:sldIdLst>
        </p14:section>
        <p14:section name="1985 anatomy study" id="{2D35D952-7169-479F-99AF-9BA4473D94C8}">
          <p14:sldIdLst/>
        </p14:section>
        <p14:section name="mouse neuroanatomy" id="{CDC9C2FF-2C79-41C0-97C8-7D48732CF5CB}">
          <p14:sldIdLst/>
        </p14:section>
        <p14:section name="Neuropathic pain models" id="{C6C80B32-4250-4FD3-ABED-2D98B62D5A89}">
          <p14:sldIdLst/>
        </p14:section>
        <p14:section name="noise project" id="{5FE59B7A-3B64-4572-A138-F484663F498A}">
          <p14:sldIdLst/>
        </p14:section>
        <p14:section name="data" id="{EB1E28F8-8A72-4842-B184-195437A2352F}">
          <p14:sldIdLst/>
        </p14:section>
        <p14:section name="Notes/manual screenshots" id="{AFF8A729-8A70-4A57-80E0-C70F9F67B619}">
          <p14:sldIdLst/>
        </p14:section>
        <p14:section name="bonus" id="{9BAE970F-B9FF-4110-822D-8F1ECC5BFE3C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86190" autoAdjust="0"/>
  </p:normalViewPr>
  <p:slideViewPr>
    <p:cSldViewPr snapToGrid="0">
      <p:cViewPr>
        <p:scale>
          <a:sx n="119" d="100"/>
          <a:sy n="119" d="100"/>
        </p:scale>
        <p:origin x="896" y="-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034DBE-7E4D-4741-A587-BD67DD9CB76D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1A1805-DE81-47B6-827F-86DC8E11F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289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Left: paper: https://www.ncbi.nlm.nih.gov/pmc/articles/PMC1698863/pdf/AHC06004.pdf</a:t>
            </a:r>
          </a:p>
          <a:p>
            <a:endParaRPr lang="en-US" dirty="0"/>
          </a:p>
          <a:p>
            <a:r>
              <a:rPr lang="en-US" dirty="0"/>
              <a:t>IRS, 3 layers of epidermal cells </a:t>
            </a:r>
          </a:p>
          <a:p>
            <a:r>
              <a:rPr lang="en-US" dirty="0"/>
              <a:t>Stem cells move up/down thru ORS (ORS also includes non-muscle myosin, actin)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0FD297A-3D6E-490F-B660-B0B5C448A36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7367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764D4-1F59-1B9C-ED14-464F01A94C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43B528-E1D5-CC13-6447-D12547A7B6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AB41D-9223-9EF2-E0E4-6E723CE47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D84C3-3980-1AF6-E7C0-CA52ADE5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C48A2-89E1-2AC4-3930-DF6EA4F5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74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BFEC-E875-C075-7877-63212E28A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99223-CC25-ABBF-44BD-0752ADE27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7F730-CA0B-7B27-74FB-AEF963EA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34F29-B653-14BB-8819-AA45C544A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01DD4-AF7B-3DD0-B6BF-050AF3085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66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ADCD53-8844-4BBA-B43B-21E36DE1D3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87F515-3F7F-DA8A-49E0-0D486A902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D0082-C3AA-4C02-EEFB-F5A4BEA29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26EDB-6C2E-2B54-8B69-0ACCE0A62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27102-6F19-7852-6149-6BD817B9D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361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A64DD-64B4-1E5C-2F6F-51ED31F95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A31DE-8E1A-808A-CCDE-2D385A1FC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76F0F-DEEC-031A-C0AD-F890FDCDC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D9361-43F7-E2DF-DCA9-CF04C9E91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07335-1BF9-DDCE-232F-A7B30B20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52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78D1D-F8C4-D7DF-7A28-35F98F85F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5F23DE-E1C6-621B-B0EE-0B457FDC6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7B21B-6E0D-49B8-BB09-47D1FF7D8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6BD4F-D46D-4018-8A37-CD31FF1E8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5A052-97D0-B034-83A0-DCFE2DB1D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710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3651F-E925-956E-9321-C16CFC5A6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A5F60-4410-F3D0-0EA4-F199B9D9F9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6A9F6-C956-8BF6-C523-0330FD79B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E17D2-21DD-71C8-E8B9-0EE34A6A3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43342-814F-86A4-3777-888AAB6C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ED16A-BDBF-75BC-956D-081FD89F9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6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65C97-DC30-703B-72BA-470B2A3A7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0EB0CA-D46B-180B-E6A1-C631F2673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4F6802-9A4D-2293-C31A-6DBCED105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612E2-DC52-AAB2-34B3-3D3D1DFD98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CACFAD-DB27-4ADD-FC02-E39B1ED0B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28AEE4-A39D-9E99-0CEF-82BA8DDAA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88825F-AB4F-3400-4E3E-AA5B09B89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0E470-B0A6-9326-0259-C5C06788D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9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2FB2-14FD-9300-35EA-A6C9A2C9B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F729E0-847D-164A-8913-A4F839B4E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D501B-E73B-6451-24B7-D99C04A01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1A62FC-3287-29B5-F262-B8B398D2B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786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23B748-C773-C5C0-4F3A-85F4159A4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CE380C-2A4C-0517-8985-0960F04F7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D1738A-D55E-39BE-5E57-6B26E4608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6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A903C-228F-7EEE-C5C1-121D66C5D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51924-CFD8-C64A-9168-824DDCEFB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E86B5E-DD67-194E-D279-0EBD81052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864D5-B837-AE07-EF11-9BFDF7581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06E1B-E744-DE16-D16A-A33D370DB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FC974F-80FF-257F-63FB-8BDA1B78D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838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D6CFE-5AA2-086B-68A4-AA27ADEB2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A89B0D-DAE9-14BE-BD1D-F7F96DD014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AB36DB-F613-5FB1-B0FA-D38B01D8A5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85D21-73A3-0D36-0C1B-917145495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D3E06-A89F-C67D-1A72-B091631F4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CA8218-0EF2-7C3C-AFFF-E529E08FB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41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EF6B53-6353-A0C0-AA35-CE18581CD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21655-A1C5-F980-63D9-62D54F4A5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3B33B-18B9-BDCE-BA7F-1F5A9ACA4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90A5C-0B93-4166-B199-8FC714A80B97}" type="datetimeFigureOut">
              <a:rPr lang="en-US" smtClean="0"/>
              <a:t>11/20/23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D9230-5EB8-AECD-5481-D5B06BFE19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F327E-087C-C274-72CE-EFDBB9176B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35C6E-2F20-4B59-A35E-1D06FE51F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3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CA87224-B056-7C81-5804-762249D4BC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51" b="17777"/>
          <a:stretch/>
        </p:blipFill>
        <p:spPr>
          <a:xfrm>
            <a:off x="1478370" y="1091390"/>
            <a:ext cx="7029022" cy="4675220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01792747-004F-7F3F-78CF-901072CA8CFA}"/>
              </a:ext>
            </a:extLst>
          </p:cNvPr>
          <p:cNvSpPr txBox="1"/>
          <p:nvPr/>
        </p:nvSpPr>
        <p:spPr>
          <a:xfrm>
            <a:off x="5130339" y="3820052"/>
            <a:ext cx="1406311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Lymphatic</a:t>
            </a:r>
          </a:p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Vessel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32DB03F-78DD-24C9-9D5E-64B44663D9C1}"/>
              </a:ext>
            </a:extLst>
          </p:cNvPr>
          <p:cNvSpPr txBox="1"/>
          <p:nvPr/>
        </p:nvSpPr>
        <p:spPr>
          <a:xfrm>
            <a:off x="7101081" y="2411468"/>
            <a:ext cx="1406311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Collagen Capsule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6C4B9F1-F055-A12E-CEEB-6F9E63D8BD96}"/>
              </a:ext>
            </a:extLst>
          </p:cNvPr>
          <p:cNvSpPr txBox="1"/>
          <p:nvPr/>
        </p:nvSpPr>
        <p:spPr>
          <a:xfrm>
            <a:off x="1501222" y="3355102"/>
            <a:ext cx="999152" cy="6694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Inner Root Sheath</a:t>
            </a:r>
            <a:endParaRPr lang="en-US" sz="2400" dirty="0">
              <a:solidFill>
                <a:prstClr val="white"/>
              </a:solidFill>
              <a:latin typeface="Helvatica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B3A616C-034F-C42A-26C2-009A6B6E68EE}"/>
              </a:ext>
            </a:extLst>
          </p:cNvPr>
          <p:cNvSpPr txBox="1"/>
          <p:nvPr/>
        </p:nvSpPr>
        <p:spPr>
          <a:xfrm>
            <a:off x="3103356" y="5402137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Fibroblasts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126F5B3-91B3-5FB1-9CAD-52A8DCD77120}"/>
              </a:ext>
            </a:extLst>
          </p:cNvPr>
          <p:cNvSpPr txBox="1"/>
          <p:nvPr/>
        </p:nvSpPr>
        <p:spPr>
          <a:xfrm>
            <a:off x="1481803" y="1507027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Trabeculae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5321096-046D-02DB-DDFC-C2E440B809D0}"/>
              </a:ext>
            </a:extLst>
          </p:cNvPr>
          <p:cNvSpPr txBox="1"/>
          <p:nvPr/>
        </p:nvSpPr>
        <p:spPr>
          <a:xfrm>
            <a:off x="4943466" y="1828667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Adipocytes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FC1D5AF-6AB6-FEF1-25DA-BE823DE0D2B8}"/>
              </a:ext>
            </a:extLst>
          </p:cNvPr>
          <p:cNvSpPr txBox="1"/>
          <p:nvPr/>
        </p:nvSpPr>
        <p:spPr>
          <a:xfrm>
            <a:off x="3586570" y="1077294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Muscle Cells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ACBB82E-26B3-D2F9-AA46-C961495B5E88}"/>
              </a:ext>
            </a:extLst>
          </p:cNvPr>
          <p:cNvSpPr txBox="1"/>
          <p:nvPr/>
        </p:nvSpPr>
        <p:spPr>
          <a:xfrm>
            <a:off x="7068423" y="4304501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Lymphocytes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7307C16-1195-A6B8-9C42-31BA1E8C16A0}"/>
              </a:ext>
            </a:extLst>
          </p:cNvPr>
          <p:cNvSpPr txBox="1"/>
          <p:nvPr/>
        </p:nvSpPr>
        <p:spPr>
          <a:xfrm>
            <a:off x="1797218" y="4448681"/>
            <a:ext cx="1406311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1600" dirty="0">
                <a:solidFill>
                  <a:prstClr val="white"/>
                </a:solidFill>
                <a:latin typeface="Helvatica"/>
              </a:rPr>
              <a:t>Lymphocytes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B946260-98AB-0622-6700-631769D93BCF}"/>
              </a:ext>
            </a:extLst>
          </p:cNvPr>
          <p:cNvCxnSpPr>
            <a:cxnSpLocks/>
            <a:endCxn id="74" idx="3"/>
          </p:cNvCxnSpPr>
          <p:nvPr/>
        </p:nvCxnSpPr>
        <p:spPr>
          <a:xfrm>
            <a:off x="2241153" y="3671371"/>
            <a:ext cx="259221" cy="18438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A2C88D8-955C-04E5-F321-B208F3646669}"/>
              </a:ext>
            </a:extLst>
          </p:cNvPr>
          <p:cNvSpPr txBox="1"/>
          <p:nvPr/>
        </p:nvSpPr>
        <p:spPr>
          <a:xfrm>
            <a:off x="3052668" y="3397581"/>
            <a:ext cx="999152" cy="6694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Outer Root Sheath</a:t>
            </a:r>
            <a:endParaRPr lang="en-US" sz="2400" dirty="0">
              <a:solidFill>
                <a:prstClr val="white"/>
              </a:solidFill>
              <a:latin typeface="Helvatica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4512F61-79BA-EE11-E359-516926993970}"/>
              </a:ext>
            </a:extLst>
          </p:cNvPr>
          <p:cNvCxnSpPr>
            <a:cxnSpLocks/>
          </p:cNvCxnSpPr>
          <p:nvPr/>
        </p:nvCxnSpPr>
        <p:spPr>
          <a:xfrm flipH="1" flipV="1">
            <a:off x="2920298" y="3652355"/>
            <a:ext cx="384907" cy="79933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6940A50-5597-5121-E6CA-67799A804B13}"/>
              </a:ext>
            </a:extLst>
          </p:cNvPr>
          <p:cNvSpPr txBox="1"/>
          <p:nvPr/>
        </p:nvSpPr>
        <p:spPr>
          <a:xfrm>
            <a:off x="1745944" y="2299388"/>
            <a:ext cx="1249638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Basement</a:t>
            </a:r>
          </a:p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Membrane</a:t>
            </a:r>
            <a:endParaRPr lang="en-US" sz="2400" dirty="0">
              <a:solidFill>
                <a:prstClr val="white"/>
              </a:solidFill>
              <a:latin typeface="Helvatica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E97C6D4-61B7-320F-6010-D91DF147B4EF}"/>
              </a:ext>
            </a:extLst>
          </p:cNvPr>
          <p:cNvCxnSpPr>
            <a:cxnSpLocks/>
          </p:cNvCxnSpPr>
          <p:nvPr/>
        </p:nvCxnSpPr>
        <p:spPr>
          <a:xfrm>
            <a:off x="2850160" y="2532764"/>
            <a:ext cx="300623" cy="64049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96C1CCD-2771-9EE9-328A-F0C3277AD249}"/>
              </a:ext>
            </a:extLst>
          </p:cNvPr>
          <p:cNvSpPr txBox="1"/>
          <p:nvPr/>
        </p:nvSpPr>
        <p:spPr>
          <a:xfrm>
            <a:off x="1718720" y="2774220"/>
            <a:ext cx="1249638" cy="2846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Epithelium</a:t>
            </a:r>
            <a:endParaRPr lang="en-US" sz="2400" dirty="0">
              <a:solidFill>
                <a:prstClr val="white"/>
              </a:solidFill>
              <a:latin typeface="Helvatica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AF09D62-F56F-AF20-1537-2FFDFFE1B260}"/>
              </a:ext>
            </a:extLst>
          </p:cNvPr>
          <p:cNvCxnSpPr>
            <a:cxnSpLocks/>
          </p:cNvCxnSpPr>
          <p:nvPr/>
        </p:nvCxnSpPr>
        <p:spPr>
          <a:xfrm>
            <a:off x="2832962" y="2906927"/>
            <a:ext cx="290597" cy="58245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679ADEE-97D6-36C8-65EF-0A2151C86495}"/>
              </a:ext>
            </a:extLst>
          </p:cNvPr>
          <p:cNvCxnSpPr>
            <a:cxnSpLocks/>
          </p:cNvCxnSpPr>
          <p:nvPr/>
        </p:nvCxnSpPr>
        <p:spPr>
          <a:xfrm flipH="1" flipV="1">
            <a:off x="6981467" y="2451241"/>
            <a:ext cx="384907" cy="79933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ADD2352-6BA9-BBDC-4BEC-F1864C113211}"/>
              </a:ext>
            </a:extLst>
          </p:cNvPr>
          <p:cNvCxnSpPr>
            <a:cxnSpLocks/>
          </p:cNvCxnSpPr>
          <p:nvPr/>
        </p:nvCxnSpPr>
        <p:spPr>
          <a:xfrm>
            <a:off x="2704182" y="1753741"/>
            <a:ext cx="190779" cy="266815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6537812-019B-FA8A-DB99-0E986D25E9E5}"/>
              </a:ext>
            </a:extLst>
          </p:cNvPr>
          <p:cNvCxnSpPr>
            <a:cxnSpLocks/>
          </p:cNvCxnSpPr>
          <p:nvPr/>
        </p:nvCxnSpPr>
        <p:spPr>
          <a:xfrm>
            <a:off x="6166052" y="4158734"/>
            <a:ext cx="370598" cy="138372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A29F863-F7D0-7B95-1C6B-AE34520A342D}"/>
              </a:ext>
            </a:extLst>
          </p:cNvPr>
          <p:cNvCxnSpPr>
            <a:cxnSpLocks/>
          </p:cNvCxnSpPr>
          <p:nvPr/>
        </p:nvCxnSpPr>
        <p:spPr>
          <a:xfrm flipH="1">
            <a:off x="6930615" y="4561355"/>
            <a:ext cx="243306" cy="247934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7B9E3E7-2500-33CB-FB87-F84D62C37A58}"/>
              </a:ext>
            </a:extLst>
          </p:cNvPr>
          <p:cNvCxnSpPr>
            <a:cxnSpLocks/>
          </p:cNvCxnSpPr>
          <p:nvPr/>
        </p:nvCxnSpPr>
        <p:spPr>
          <a:xfrm flipH="1">
            <a:off x="5200708" y="2118061"/>
            <a:ext cx="192454" cy="232488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844A57E-EF2D-FBD9-1891-38E0A493AC32}"/>
              </a:ext>
            </a:extLst>
          </p:cNvPr>
          <p:cNvSpPr txBox="1"/>
          <p:nvPr/>
        </p:nvSpPr>
        <p:spPr>
          <a:xfrm>
            <a:off x="6227459" y="1589813"/>
            <a:ext cx="1406311" cy="2846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Bulge Area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7839A12-FA3C-36ED-1D12-D86E7480F506}"/>
              </a:ext>
            </a:extLst>
          </p:cNvPr>
          <p:cNvCxnSpPr>
            <a:cxnSpLocks/>
          </p:cNvCxnSpPr>
          <p:nvPr/>
        </p:nvCxnSpPr>
        <p:spPr>
          <a:xfrm flipV="1">
            <a:off x="7464984" y="1455176"/>
            <a:ext cx="280260" cy="233595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B83FF50-0BD6-4B50-1B36-C38D6366AE1E}"/>
              </a:ext>
            </a:extLst>
          </p:cNvPr>
          <p:cNvCxnSpPr>
            <a:cxnSpLocks/>
          </p:cNvCxnSpPr>
          <p:nvPr/>
        </p:nvCxnSpPr>
        <p:spPr>
          <a:xfrm flipH="1" flipV="1">
            <a:off x="3374775" y="5062169"/>
            <a:ext cx="177469" cy="376805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C916C1C-8F67-F870-FDEE-3E4E41C75EBE}"/>
              </a:ext>
            </a:extLst>
          </p:cNvPr>
          <p:cNvCxnSpPr>
            <a:cxnSpLocks/>
          </p:cNvCxnSpPr>
          <p:nvPr/>
        </p:nvCxnSpPr>
        <p:spPr>
          <a:xfrm flipV="1">
            <a:off x="3141402" y="4354940"/>
            <a:ext cx="296567" cy="282143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9276605-4FF1-5BBF-615D-FCF2BCE00D95}"/>
              </a:ext>
            </a:extLst>
          </p:cNvPr>
          <p:cNvCxnSpPr>
            <a:cxnSpLocks/>
          </p:cNvCxnSpPr>
          <p:nvPr/>
        </p:nvCxnSpPr>
        <p:spPr>
          <a:xfrm flipH="1">
            <a:off x="4020453" y="1382747"/>
            <a:ext cx="192454" cy="232488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A598D7B-CB41-8039-2170-0A21AB838AD2}"/>
              </a:ext>
            </a:extLst>
          </p:cNvPr>
          <p:cNvSpPr txBox="1"/>
          <p:nvPr/>
        </p:nvSpPr>
        <p:spPr>
          <a:xfrm>
            <a:off x="5440787" y="5150823"/>
            <a:ext cx="1406311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Stromal</a:t>
            </a:r>
          </a:p>
          <a:p>
            <a:pPr algn="ctr" defTabSz="914400">
              <a:lnSpc>
                <a:spcPts val="1500"/>
              </a:lnSpc>
            </a:pPr>
            <a:r>
              <a:rPr lang="en-US" sz="1600" dirty="0">
                <a:solidFill>
                  <a:prstClr val="white"/>
                </a:solidFill>
                <a:latin typeface="Helvatica"/>
              </a:rPr>
              <a:t>Cells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B96E649-3197-5560-A192-549A12501C72}"/>
              </a:ext>
            </a:extLst>
          </p:cNvPr>
          <p:cNvCxnSpPr>
            <a:cxnSpLocks/>
          </p:cNvCxnSpPr>
          <p:nvPr/>
        </p:nvCxnSpPr>
        <p:spPr>
          <a:xfrm flipH="1">
            <a:off x="5590188" y="5405997"/>
            <a:ext cx="243306" cy="247934"/>
          </a:xfrm>
          <a:prstGeom prst="straightConnector1">
            <a:avLst/>
          </a:prstGeom>
          <a:noFill/>
          <a:ln w="57150" cap="flat" cmpd="sng" algn="ctr">
            <a:solidFill>
              <a:schemeClr val="bg1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729484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9167</TotalTime>
  <Words>76</Words>
  <Application>Microsoft Macintosh PowerPoint</Application>
  <PresentationFormat>Widescreen</PresentationFormat>
  <Paragraphs>22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Helvatica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Kasey Shashaty</dc:creator>
  <cp:lastModifiedBy>Kunzan Liu</cp:lastModifiedBy>
  <cp:revision>13</cp:revision>
  <dcterms:created xsi:type="dcterms:W3CDTF">2023-10-31T14:22:56Z</dcterms:created>
  <dcterms:modified xsi:type="dcterms:W3CDTF">2023-11-20T06:30:03Z</dcterms:modified>
</cp:coreProperties>
</file>

<file path=docProps/thumbnail.jpeg>
</file>